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76" r:id="rId2"/>
    <p:sldId id="277" r:id="rId3"/>
    <p:sldId id="278" r:id="rId4"/>
    <p:sldId id="256" r:id="rId5"/>
    <p:sldId id="259" r:id="rId6"/>
    <p:sldId id="279" r:id="rId7"/>
    <p:sldId id="280" r:id="rId8"/>
    <p:sldId id="281" r:id="rId9"/>
    <p:sldId id="292" r:id="rId10"/>
    <p:sldId id="282" r:id="rId11"/>
    <p:sldId id="300" r:id="rId12"/>
    <p:sldId id="257" r:id="rId13"/>
    <p:sldId id="258" r:id="rId14"/>
    <p:sldId id="301" r:id="rId15"/>
    <p:sldId id="302" r:id="rId16"/>
    <p:sldId id="303" r:id="rId17"/>
    <p:sldId id="293" r:id="rId18"/>
    <p:sldId id="283" r:id="rId19"/>
    <p:sldId id="304" r:id="rId20"/>
    <p:sldId id="260" r:id="rId21"/>
    <p:sldId id="261" r:id="rId22"/>
    <p:sldId id="262" r:id="rId23"/>
    <p:sldId id="305" r:id="rId24"/>
    <p:sldId id="306" r:id="rId25"/>
    <p:sldId id="307" r:id="rId26"/>
    <p:sldId id="294" r:id="rId27"/>
    <p:sldId id="284" r:id="rId28"/>
    <p:sldId id="308" r:id="rId29"/>
    <p:sldId id="263" r:id="rId30"/>
    <p:sldId id="264" r:id="rId31"/>
    <p:sldId id="265" r:id="rId32"/>
    <p:sldId id="310" r:id="rId33"/>
    <p:sldId id="309" r:id="rId34"/>
    <p:sldId id="311" r:id="rId35"/>
    <p:sldId id="295" r:id="rId36"/>
    <p:sldId id="285" r:id="rId37"/>
    <p:sldId id="312" r:id="rId38"/>
    <p:sldId id="266" r:id="rId39"/>
    <p:sldId id="267" r:id="rId40"/>
    <p:sldId id="268" r:id="rId41"/>
    <p:sldId id="313" r:id="rId42"/>
    <p:sldId id="315" r:id="rId43"/>
    <p:sldId id="314" r:id="rId44"/>
    <p:sldId id="296" r:id="rId45"/>
    <p:sldId id="286" r:id="rId46"/>
    <p:sldId id="316" r:id="rId47"/>
    <p:sldId id="269" r:id="rId48"/>
    <p:sldId id="319" r:id="rId49"/>
    <p:sldId id="318" r:id="rId50"/>
    <p:sldId id="317" r:id="rId51"/>
    <p:sldId id="287" r:id="rId52"/>
    <p:sldId id="320" r:id="rId53"/>
    <p:sldId id="270" r:id="rId54"/>
    <p:sldId id="321" r:id="rId55"/>
    <p:sldId id="322" r:id="rId56"/>
    <p:sldId id="323" r:id="rId57"/>
    <p:sldId id="297" r:id="rId58"/>
    <p:sldId id="288" r:id="rId59"/>
    <p:sldId id="324" r:id="rId60"/>
    <p:sldId id="271" r:id="rId61"/>
    <p:sldId id="272" r:id="rId62"/>
    <p:sldId id="326" r:id="rId63"/>
    <p:sldId id="327" r:id="rId64"/>
    <p:sldId id="325" r:id="rId65"/>
    <p:sldId id="298" r:id="rId66"/>
    <p:sldId id="289" r:id="rId67"/>
    <p:sldId id="328" r:id="rId68"/>
    <p:sldId id="273" r:id="rId69"/>
    <p:sldId id="274" r:id="rId70"/>
    <p:sldId id="329" r:id="rId71"/>
    <p:sldId id="330" r:id="rId72"/>
    <p:sldId id="331" r:id="rId73"/>
    <p:sldId id="299" r:id="rId74"/>
    <p:sldId id="290" r:id="rId75"/>
    <p:sldId id="332" r:id="rId76"/>
    <p:sldId id="275" r:id="rId77"/>
    <p:sldId id="333" r:id="rId78"/>
    <p:sldId id="334" r:id="rId79"/>
    <p:sldId id="29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3F07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E793-9962-4793-8298-2F1C6B5DD902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5232-D7DD-479B-B05F-49FC3669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5232-D7DD-479B-B05F-49FC36690F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5232-D7DD-479B-B05F-49FC36690F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5232-D7DD-479B-B05F-49FC36690FB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5232-D7DD-479B-B05F-49FC36690FB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D277-836B-4345-B5C5-8EAC533FD0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728B-2FF4-4D07-806B-57B8B9D8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beautiful scenery 02 hd 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46482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</a:rPr>
              <a:t>স্বা</a:t>
            </a:r>
            <a:endParaRPr lang="en-US" sz="8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গ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ত</a:t>
            </a:r>
          </a:p>
          <a:p>
            <a:pPr algn="ctr"/>
            <a:r>
              <a:rPr lang="en-US" sz="11500" b="1" dirty="0" smtClean="0">
                <a:solidFill>
                  <a:srgbClr val="FFFF00"/>
                </a:solidFill>
              </a:rPr>
              <a:t>ম</a:t>
            </a:r>
            <a:endParaRPr lang="en-US" sz="115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Lotus computer\Desktop\20161118_2024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ব্যাকরণিক</a:t>
            </a:r>
            <a:r>
              <a:rPr lang="en-US" b="1" dirty="0" smtClean="0"/>
              <a:t> </a:t>
            </a:r>
            <a:r>
              <a:rPr lang="en-US" b="1" dirty="0" err="1" smtClean="0"/>
              <a:t>শব্দশ্রেণি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u="sng" dirty="0" err="1" smtClean="0">
                <a:solidFill>
                  <a:srgbClr val="FF0000"/>
                </a:solidFill>
              </a:rPr>
              <a:t>পূ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e©cvV</a:t>
            </a:r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4800" b="1" u="sng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FFFF00"/>
                </a:solidFill>
              </a:rPr>
              <a:t>ব্যাকরণিক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শব্দশ্রেণির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FFFF00"/>
                </a:solidFill>
              </a:rPr>
              <a:t>সংজ্ঞা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FFFF00"/>
                </a:solidFill>
              </a:rPr>
              <a:t>শ্রেণিবিভাগ</a:t>
            </a:r>
            <a:endParaRPr lang="en-US" sz="4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err="1" smtClean="0">
                <a:solidFill>
                  <a:srgbClr val="C00000"/>
                </a:solidFill>
              </a:rPr>
              <a:t>আজকের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</a:rPr>
              <a:t>: </a:t>
            </a:r>
            <a:r>
              <a:rPr lang="en-US" sz="4400" b="1" dirty="0" err="1" smtClean="0"/>
              <a:t>বিশেষ্য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পাঠ-১০/২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বিশেষ্যের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বিশেষ্য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cÖkœ:we‡kl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we‡kl¨i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: †h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e¨w³, ¯’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`ª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e¨mvgMªx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, ¸Y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we‡kl¨kã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bRiyj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 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nvwm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/¸‡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w,efw³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cÖZ¨q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Kg©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ZvÑB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¨|</a:t>
            </a:r>
          </a:p>
          <a:p>
            <a:pPr>
              <a:buNone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k©b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fvRb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ZviyY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¨,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exiZ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¡ ,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hŠeb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ytL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myL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mwgwZ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RbZv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gvnwdj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`j,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cvj|we‡klY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c`¸‡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YevPK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we‡k‡l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m‡½  h (¨),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Z¡,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bvgevPK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e¨w³, ¯’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†`k,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wkíKg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cwÎKv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mywbw`©ó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bvgevPK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bRiyj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gNbv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fv`ª,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iweevi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: †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e¨w³, ¯’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wRwb‡mi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mvgwMÖKfv‡e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IB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kªwY‡K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A‡_©i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msÁvevPK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we‡k†l¨i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ce©Z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cvwL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¨†K (1)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Bw›`qMÖvn¨Zv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(2)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MYb‡hvM¨Zv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(3)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mRxeZv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(4)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kã‡kªwYRvZ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Bw›`qMÖvn¨Zv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¨‡K `y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(K)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g~Z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¯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úk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NÖvY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bIqv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nvZ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(L)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©¯‘K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g‡bvMZ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¸YMZ ˆ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›`, 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ytL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m‡›`n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mvnm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MYb‡hvM¨Zv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¨‡K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MYb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MYb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wk¶Ke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„›`)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 (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2)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MYbv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wPwb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Wvj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(3)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`j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Mvôxi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kªwY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`j, ¸”Q,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mRxeZv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¨‡K `y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mRxe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RxešÍ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mËvi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kªwY‡K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(2)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ARxe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RxešÍ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Pjv‡div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aviYv‡hvM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Bw›`ªqMÖvn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bvg‡K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Ni,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cv_i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kã‡kªwYRvZ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¨‡K `y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(1)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(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fveevPK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(2)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(¸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YevPK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xiZv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cUzZv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kŠwLbZv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 err="1" smtClean="0">
                <a:solidFill>
                  <a:schemeClr val="bg2"/>
                </a:solidFill>
              </a:rPr>
              <a:t>মূল্যায়ন</a:t>
            </a:r>
            <a:endParaRPr lang="en-US" b="1" u="sng" dirty="0">
              <a:solidFill>
                <a:schemeClr val="bg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b="1" dirty="0" err="1" smtClean="0"/>
              <a:t>বিশেষ্য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শব্দের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 </a:t>
            </a:r>
            <a:r>
              <a:rPr lang="en-US" sz="4400" dirty="0" err="1" smtClean="0"/>
              <a:t>নি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সংজ্ঞা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বিশেষ্য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shutterstock_ads_5" descr="http://thumb9.shutterstock.com/photos/display_pic_with_logo/224104/1568912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33400"/>
            <a:ext cx="1295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ধ্য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600200"/>
            <a:ext cx="1295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</a:rPr>
              <a:t>ন্য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2514600"/>
            <a:ext cx="1295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বা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276600"/>
            <a:ext cx="1295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দ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 descr="C:\Users\Lotus computer\Desktop\20161118_2024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6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otus computer\Desktop\20161118_205157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049" y="1447800"/>
            <a:ext cx="1815901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sz="6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c~e©cvV</a:t>
            </a:r>
            <a:r>
              <a:rPr lang="en-US" sz="6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6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we‡kl¨i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  <a:solidFill>
            <a:schemeClr val="tx2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ব্যাকরণিক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শব্দশ্রেণি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FF00"/>
                </a:solidFill>
              </a:rPr>
              <a:t>বিশেষণ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শব্দ</a:t>
            </a:r>
            <a:r>
              <a:rPr lang="en-US" sz="4800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26670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পাঠ-১০/৩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শিখনফল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বিশেষণের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বিশেষণ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b="1" dirty="0" err="1" smtClean="0"/>
              <a:t>পূ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e©cvV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বাক্যশুদ্ধি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: </a:t>
            </a:r>
            <a:r>
              <a:rPr lang="en-US" sz="4000" dirty="0" err="1" smtClean="0"/>
              <a:t>ব্যাকরণিক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শব্দশ্রেণি</a:t>
            </a:r>
            <a:r>
              <a:rPr lang="en-US" sz="4000" dirty="0" smtClean="0"/>
              <a:t>।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err="1" smtClean="0"/>
              <a:t>বিশেষ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: </a:t>
            </a:r>
            <a:r>
              <a:rPr lang="en-US" sz="4000" dirty="0" err="1" smtClean="0"/>
              <a:t>ব্যাকরণিক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শব্দশ্রেণির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শ্রোণবিভাগ</a:t>
            </a:r>
            <a:r>
              <a:rPr lang="en-US" sz="4000" dirty="0" smtClean="0"/>
              <a:t> 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¸Y,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RvZ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nvIqv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PŠKvm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¯‹vi|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gvb`‡Ð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) : (K)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(L)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c`wU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(M)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Ae¯’vb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K.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we‡kl†Yi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	1|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  2|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†h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c`‡K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/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my¯’-mej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†`n †K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 †m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iƒcevb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¸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Yevb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eY©evPK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bxj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gN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L) ¸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YevPK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PŠKm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`¶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KvwiMi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nvIqv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Ae¯’vevPK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ZvRv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ivMv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Luvov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O) µ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Kb¨v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beg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kªwY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P)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cwigvYevPK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weNv‡UK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Rwg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GK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KwR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Pvj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GK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Uwb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UªvK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Q)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AskevPK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wmwK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c_, `k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A‡a©K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R)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Dcv`vbevPK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g‡U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Kjwm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cv_y‡i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g~wZ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S)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cÖkœevPK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Kgb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? KZ `~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c_?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T)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wbw`©óZvÁvcK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GB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cuwP‡k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fve-we‡klY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c`‡K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fve-we‡klY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fve-we‡klY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2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 </a:t>
            </a:r>
            <a:endParaRPr lang="en-US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†h c`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msNU‡bi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iƒc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 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c`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m¤ú~Y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UKU‡K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cuŠQj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b="1" dirty="0" err="1" smtClean="0"/>
              <a:t>বিশেষণ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শব্দের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 </a:t>
            </a:r>
            <a:r>
              <a:rPr lang="en-US" sz="4400" dirty="0" err="1" smtClean="0"/>
              <a:t>নি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সংজ্ঞা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বিশেষণ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ulip flower gard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4495800"/>
            <a:ext cx="6781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2060"/>
                </a:solidFill>
              </a:rPr>
              <a:t>ধন্যবাদ</a:t>
            </a:r>
            <a:endParaRPr lang="en-US" sz="1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4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633"/>
            <a:ext cx="9144000" cy="9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3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		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পূe©cvV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err="1" smtClean="0">
                <a:solidFill>
                  <a:srgbClr val="FFFF00"/>
                </a:solidFill>
              </a:rPr>
              <a:t>ব্যাকরণিক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শব্দশ্রেণি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4000" b="1" u="sng" dirty="0" smtClean="0"/>
          </a:p>
          <a:p>
            <a:pPr algn="ctr">
              <a:buNone/>
            </a:pPr>
            <a:r>
              <a:rPr lang="en-US" sz="4000" b="1" u="sng" dirty="0" err="1" smtClean="0"/>
              <a:t>আজকের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পাঠ</a:t>
            </a:r>
            <a:endParaRPr lang="en-US" sz="4000" b="1" u="sng" dirty="0" smtClean="0"/>
          </a:p>
          <a:p>
            <a:pPr>
              <a:buNone/>
            </a:pPr>
            <a:endParaRPr lang="en-US" sz="4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me©bv‡gi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en-US" sz="44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4000" u="sng" dirty="0" smtClean="0"/>
          </a:p>
          <a:p>
            <a:pPr algn="ctr">
              <a:buNone/>
            </a:pPr>
            <a:endParaRPr lang="en-US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chemeClr val="bg2"/>
                </a:solidFill>
              </a:rPr>
              <a:t>শিখনফল</a:t>
            </a:r>
            <a:r>
              <a:rPr lang="en-US" sz="6000" b="1" dirty="0" smtClean="0">
                <a:solidFill>
                  <a:schemeClr val="bg2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সর্বনামের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সর্বনাম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 w="76200">
            <a:solidFill>
              <a:srgbClr val="CC00C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me©bv‡gi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1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b="1" dirty="0" smtClean="0"/>
              <a:t>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we‡k‡l¨i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 ‡m,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Bnv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Dnv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 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e¨w³evPK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mve©bvg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e¨vKiwYK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c¶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cyiyl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e¨w³evPK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†m,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Zvnviv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ZzB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Zuviv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Zuvnviv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G,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I,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Guiv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IiuvÑ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AvZ¥evPK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AvZ¥evvPK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¯^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qs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¯^ ¯^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3.wb‡`k©K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: ‡h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e³vi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wKQzi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bKU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¨, `~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¡,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wb‡`k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wb‡`©kK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hgb:G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GB,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IB,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GBwU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IUv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IBUv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‡m¸‡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†m me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পাঠ</a:t>
            </a:r>
            <a:r>
              <a:rPr lang="en-US" b="1" dirty="0" smtClean="0"/>
              <a:t>: </a:t>
            </a:r>
            <a:r>
              <a:rPr lang="en-US" b="1" dirty="0" err="1" smtClean="0"/>
              <a:t>ব্যাকরণিক</a:t>
            </a:r>
            <a:r>
              <a:rPr lang="en-US" b="1" dirty="0" smtClean="0"/>
              <a:t> </a:t>
            </a:r>
            <a:r>
              <a:rPr lang="en-US" b="1" dirty="0" err="1" smtClean="0"/>
              <a:t>শব্দশ্রেণি</a:t>
            </a:r>
            <a:r>
              <a:rPr lang="en-US" b="1" dirty="0" smtClean="0"/>
              <a:t>।</a:t>
            </a:r>
            <a:br>
              <a:rPr lang="en-US" b="1" dirty="0" smtClean="0"/>
            </a:br>
            <a:r>
              <a:rPr lang="en-US" b="1" dirty="0" smtClean="0"/>
              <a:t>পাঠ-১০/১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 </a:t>
            </a:r>
            <a:r>
              <a:rPr lang="en-US" sz="4800" dirty="0" err="1" smtClean="0"/>
              <a:t>শব্দ</a:t>
            </a:r>
            <a:r>
              <a:rPr lang="en-US" sz="4800" dirty="0" smtClean="0"/>
              <a:t>, </a:t>
            </a:r>
            <a:r>
              <a:rPr lang="en-US" sz="4800" dirty="0" err="1" smtClean="0"/>
              <a:t>পদ</a:t>
            </a:r>
            <a:r>
              <a:rPr lang="en-US" sz="4800" dirty="0" smtClean="0"/>
              <a:t> ও </a:t>
            </a:r>
            <a:r>
              <a:rPr lang="en-US" sz="4800" dirty="0" err="1" smtClean="0"/>
              <a:t>বাংলা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ভাষার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শব্দশ্রেণি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পরবে</a:t>
            </a:r>
            <a:r>
              <a:rPr lang="en-US" sz="4800" dirty="0" smtClean="0"/>
              <a:t>, </a:t>
            </a:r>
            <a:r>
              <a:rPr lang="en-US" sz="4800" dirty="0" err="1" smtClean="0"/>
              <a:t>লিখতে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পারবে</a:t>
            </a:r>
            <a:r>
              <a:rPr lang="en-US" sz="4800" dirty="0" smtClean="0"/>
              <a:t>, </a:t>
            </a:r>
            <a:r>
              <a:rPr lang="en-US" sz="4800" dirty="0" err="1" smtClean="0"/>
              <a:t>নির্ণয়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পারবে</a:t>
            </a:r>
            <a:r>
              <a:rPr lang="en-US" sz="4800" dirty="0" smtClean="0"/>
              <a:t>।</a:t>
            </a:r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Awbw`©óZvÁvcK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Awbw`©ó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cwiPqnxb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wKQz‡K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Awbw`©óÁvcK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†KB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KiviI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cÖkœevPK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¨¶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c‡iv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cÖkœevPK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‡K,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wK‡m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6.ms‡hvRK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 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NUvq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ms‡hvRK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7.mv‡c¶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GKwUi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‡¶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Ab¨wU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Kg©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f‡ewQ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ePb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KviK‡f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Ô †h.....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mÕÑ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iƒc‡f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hv‡K-Zvi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hv‡`i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8.cvi¯úwiK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‡h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yc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‡¶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mn‡hvM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wbf©ikxjZv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wb‡Riv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wb‡Riv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wgwU‡q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wgj‡Z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eÜzZ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Mo‡e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9.mKjevPK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e¨w³ e¯‘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fv‡ei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mKjevPK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†M‡Q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mKjB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10.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Ab¨vw`evPK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Awbw`©ó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e¨w³‡K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Ab¨vw`evPK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ciyl‡f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c¶‡f‡`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Ñ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e³vc¶ (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DËg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cyiyl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e³v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m¤^‡Ü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ÔAvwgÕ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ÔAvgivÕ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ÔAvgv‡KÕ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ÔAvgv‡`iÕ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c`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e³vc¶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2.‡kªvZvc¶ (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ga¨g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cyiyl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Dcw¯’Z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kªvZv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kªvZvc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¶| e³v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m‡¤^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vab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kªvZvc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¶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3.Ab¨c¶ (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cyiyl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Abycw¯’Z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c‡iv¶fv‡e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DwÏó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mËv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(e¨w³,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e¯‘)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Ab¨c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¶| 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‡m,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2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দৃষ্টিকোণ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sz="3600" b="1" dirty="0" err="1" smtClean="0"/>
              <a:t>সর্বনাম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শব্দের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 </a:t>
            </a:r>
            <a:r>
              <a:rPr lang="en-US" sz="4400" dirty="0" err="1" smtClean="0"/>
              <a:t>নি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সংজ্ঞা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সর্বনাম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শ্রেণিবিভাগ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 flower gard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495800"/>
            <a:ext cx="6781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tx1"/>
                </a:solidFill>
              </a:rPr>
              <a:t>ধন্যবাদ</a:t>
            </a:r>
            <a:endParaRPr lang="en-US" sz="1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স্বাগতম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633"/>
            <a:ext cx="9144000" cy="9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900" dirty="0" smtClean="0">
                <a:latin typeface="SutonnyMJ" pitchFamily="2" charset="0"/>
                <a:cs typeface="SutonnyMJ" pitchFamily="2" charset="0"/>
              </a:rPr>
            </a:br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পূe©cvV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49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me©bv‡gi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  <a:solidFill>
            <a:schemeClr val="accent1"/>
          </a:solid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FFFF00"/>
                </a:solidFill>
              </a:rPr>
              <a:t>ব্যাকরণিক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শব্দশ্রেণি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4000" b="1" u="sng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b="1" u="sng" dirty="0" err="1" smtClean="0">
                <a:solidFill>
                  <a:schemeClr val="bg1"/>
                </a:solidFill>
              </a:rPr>
              <a:t>আজকের</a:t>
            </a:r>
            <a:r>
              <a:rPr lang="en-US" sz="4000" b="1" u="sng" dirty="0" smtClean="0">
                <a:solidFill>
                  <a:schemeClr val="bg1"/>
                </a:solidFill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</a:rPr>
              <a:t>পাঠ</a:t>
            </a:r>
            <a:endParaRPr lang="en-US" sz="40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00CC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chemeClr val="bg1"/>
                </a:solidFill>
              </a:rPr>
              <a:t>শিখনফল</a:t>
            </a:r>
            <a:r>
              <a:rPr lang="en-US" sz="6000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r>
              <a:rPr lang="en-US" sz="4800" dirty="0" smtClean="0"/>
              <a:t>	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ক্রিয়া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gv‡b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Kvh©m¤úv`b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kã‡kªwY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cyiyl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wefw³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cÖ‡qvRbg‡Zv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we‡aq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_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nIqv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Abyfe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wM‡qwQjvg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kªwY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 ক।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fvecÖKv‡ki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m¤ú~Y©Zv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2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c~Y©Zv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cwimgvwß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(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wØKg©K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)|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Lvw”Q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Kv‡qj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mvivw`b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LjwQj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Kjg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Dcnvi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†`e|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L)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cwimgvwß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N‡U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e³vi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wKªqv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mKv‡j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DV‡j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--------|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: খ।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Kg©c‡`i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fywgKv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: গ।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Kg©c‡`i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f~wgKv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kã‡K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mKg©K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L)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AKg©K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M)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wØKg©K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N)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cÖ‡hvRK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mKg©K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†m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wPwV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wjL‡Q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wjL‡Q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এখানে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wjL‡Qi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wPwV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wØKg©K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y‡Uv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_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wØKg©K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‡m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wPwV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wjL‡Q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ÔwjL‡QÕ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wØKg©K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wjL‡Q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kãwUi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/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y‡Uv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ÔAvgv‡KÕ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ÔwPwVÕ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AKg©K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†m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gvwU‡Z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Ô‡kvqÕ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AKg©K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Kg©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cÖ‡hvRK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cÖ‡hvRbv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Pvjbvq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AbywôZ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cÖ‡hvRK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wbjq‡K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cov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‡”Q|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…Z c‡¶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covi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wbjq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cª‡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hvRbv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e¨vKwiYK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kã‡kÖwY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e¨vKiwYK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kã‡kªwYi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e¨vKiYMZ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Ae¯’v‡bi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fvlvi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kãmg~n‡K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wef³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e¨vKiwYK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kã‡kÖwY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e¨vKi‡Y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fvlvi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kã‡kÖwY‡K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‡¤œv³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 2|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3|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4|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5|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6|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7|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 8|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Av‡eM-kã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kã‡kÖwY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e¨w³,RvwZ,mgwó,e¯‘,¯’vb,Kvj,fve,Kg©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¸‡Yi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hgbÑKjg,gvQ,Mvwo,gvbyl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we‡k‡l¨i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†h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nq,Zv‡K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me©bvg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BZtc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~‡e©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we‡k‡l¨i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cÖwZwbwa¯’vbxq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hgbÑ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iwng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mvB‡Kj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A‡Q|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: ঘ।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wµqvc‡`i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kªwYKiY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ˆ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wµqvc`‡K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2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1.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hŠwMK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 2.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ms‡hvMg~jK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1.‡hŠwMK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hw` GK m‡½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m¤cÖmvwiZ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hŠwMK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jvM‡jb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ms‡hvMg~jK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aŸb¨vvZœK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&amp;, n&amp;, w`,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&amp;,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Qvo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 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cÖf~wZ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avZz‡hv‡M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A‡_© 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ms‡hvMg~jK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wgk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ª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ZvRgnj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k©b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Kijvg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wSg&amp;wSg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cÖxZ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দৃষ্টিকোণ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b="1" dirty="0" err="1" smtClean="0"/>
              <a:t>ক্রিয়া</a:t>
            </a:r>
            <a:r>
              <a:rPr lang="en-US" dirty="0" smtClean="0"/>
              <a:t> </a:t>
            </a:r>
            <a:r>
              <a:rPr lang="en-US" sz="3600" b="1" dirty="0" err="1" smtClean="0"/>
              <a:t>শব্দের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 </a:t>
            </a:r>
            <a:r>
              <a:rPr lang="en-US" sz="4400" dirty="0" err="1" smtClean="0"/>
              <a:t>নি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00CC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মূল্যায়ন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ভাব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প্রকাশের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সম্পূর্ণতা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কর্মপদের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ভূমিকা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অনুসারে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ক্রিয়া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শ্রেণিবিভাগ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ধ</a:t>
            </a: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ন্য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বা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দ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c~e©cvV</a:t>
            </a:r>
            <a:r>
              <a:rPr lang="en-US" sz="49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5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3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b="1" dirty="0" err="1" smtClean="0"/>
              <a:t>ব্যাকরণিক</a:t>
            </a:r>
            <a:r>
              <a:rPr lang="en-US" b="1" dirty="0" smtClean="0"/>
              <a:t> </a:t>
            </a:r>
            <a:r>
              <a:rPr lang="en-US" b="1" dirty="0" err="1" smtClean="0"/>
              <a:t>শব্দশ্রেণি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পাঠ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বিশেষণ</a:t>
            </a:r>
            <a:r>
              <a:rPr lang="en-US" b="1" dirty="0" smtClean="0"/>
              <a:t> </a:t>
            </a:r>
            <a:r>
              <a:rPr lang="en-US" b="1" dirty="0" err="1" smtClean="0"/>
              <a:t>কাকে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? </a:t>
            </a:r>
            <a:r>
              <a:rPr lang="en-US" b="1" dirty="0" err="1" smtClean="0"/>
              <a:t>উদাহরণসহ</a:t>
            </a:r>
            <a:r>
              <a:rPr lang="en-US" b="1" dirty="0" smtClean="0"/>
              <a:t> </a:t>
            </a:r>
            <a:r>
              <a:rPr lang="en-US" b="1" dirty="0" err="1" smtClean="0"/>
              <a:t>আলোচনা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en-US" b="1" dirty="0" smtClean="0"/>
              <a:t>।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সর্বনামের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সর্বনাম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9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49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9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kwYwefvM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7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5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74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7400" b="1" dirty="0" smtClean="0">
                <a:latin typeface="SutonnyMJ" pitchFamily="2" charset="0"/>
                <a:cs typeface="SutonnyMJ" pitchFamily="2" charset="0"/>
              </a:rPr>
              <a:t>: : ‡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msNU‡bi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eq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kªwYKiY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A_© I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Aš^qMZfv‡e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we‡klY‡K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6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6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sz="55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1| 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fveÁvcK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we‡klY|2| 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KvjÁvcK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3| ¯’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vbÁvcK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4|ms‡hvRK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5| 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bv-evPK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fveÁvcK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Kgbfv‡e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msMwVZ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eyS‡j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fveÁvcK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ewkifvM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Ôfv‡eÕ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Ôiƒ‡cÕ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kã‡hv‡M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: †m `ª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yZ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Šo‡Z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KvRUv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fv‡jvfv‡e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KvjÁvcK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H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KvjÁvcK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A‡bK¶Y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AvwQ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mw`b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Avm‡e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ej‡e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¯’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vbÁvcK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hw` ¯’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vbÁvcK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we‡kl†Y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vbevPK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AwaKiY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wefw³ (G / †Z/ q) hy³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vovI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 </a:t>
            </a:r>
          </a:p>
          <a:p>
            <a:pPr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ms‡hvRK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ms‡hvRK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cv‡iI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5|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bv-evPK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eweK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evPK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MZKvj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hvb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AvgUv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5500" dirty="0" smtClean="0">
              <a:latin typeface="SutonnyMJ" pitchFamily="2" charset="0"/>
              <a:cs typeface="SutonnyMJ" pitchFamily="2" charset="0"/>
            </a:endParaRPr>
          </a:p>
          <a:p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2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err="1" smtClean="0"/>
              <a:t>ক্রিয়া</a:t>
            </a:r>
            <a:r>
              <a:rPr lang="en-US" dirty="0" smtClean="0"/>
              <a:t>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বিশেষণের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নির্দেশ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ক্রিয়া</a:t>
            </a:r>
            <a:r>
              <a:rPr lang="en-US" sz="3600" dirty="0" smtClean="0"/>
              <a:t>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বিশেষণের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300" b="1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kã‡kÖwY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we‡kl¨,me©bvg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vl,¸Y,Ae¯’v,msL¨v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>
              <a:buNone/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dzj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DËvj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mygy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`ª,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evZvm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3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kã‡kÖwY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Kiv,_vKv,LvIqv,ejv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hgbÑbxjv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nvm‡Q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Kwig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‡”Q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wibv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MvB‡Q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3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5|wµqvwe‡k‡lY: 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wµqv‡K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we‡kwlZ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K‡i,Zv‡K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wµqvwe‡klY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|‡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jvKwU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yªZ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nuvU‡Q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w`cv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b¸wb‡q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MvB‡Q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6| †</a:t>
            </a:r>
            <a:r>
              <a:rPr lang="en-US" sz="3300" b="1" dirty="0" err="1" smtClean="0">
                <a:latin typeface="SutonnyMJ" pitchFamily="2" charset="0"/>
                <a:cs typeface="SutonnyMJ" pitchFamily="2" charset="0"/>
              </a:rPr>
              <a:t>hvRK-kã</a:t>
            </a:r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evK¨vs‡ki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evK¨vsk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evK¨w¯’Z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ms‡hvRb,we‡qvRb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ms‡KvPb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NUvq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hgbÑ‡jvKwU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Mwie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mr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wibv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co‡Q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webv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Nygv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‡”Q| </a:t>
            </a:r>
          </a:p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33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©: 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vaxbiƒ‡c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kãwefw³i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cÖKv‡k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jvwV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`‡q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mvc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u="sng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300" u="sng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eBUv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G‡bwQ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8|Av‡eM- </a:t>
            </a:r>
            <a:r>
              <a:rPr lang="en-US" sz="33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vaxbfv‡e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cÖKv‡k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evt!Kx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PgrKvi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`„k¨!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wQt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!  </a:t>
            </a:r>
          </a:p>
          <a:p>
            <a:pPr>
              <a:buNone/>
            </a:pP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ধ</a:t>
            </a: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ন্য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বা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দ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			</a:t>
            </a:r>
            <a:r>
              <a:rPr lang="en-US" sz="4800" b="1" u="sng" dirty="0" err="1" smtClean="0">
                <a:latin typeface="SutonnyMJ" pitchFamily="2" charset="0"/>
                <a:cs typeface="SutonnyMJ" pitchFamily="2" charset="0"/>
              </a:rPr>
              <a:t>c~e©cvV</a:t>
            </a:r>
            <a:r>
              <a:rPr lang="en-US" sz="4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we‡kl‡Yi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kwYwefvM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ব্যাকরণিক</a:t>
            </a:r>
            <a:r>
              <a:rPr lang="en-US" b="1" dirty="0" smtClean="0"/>
              <a:t> </a:t>
            </a:r>
            <a:r>
              <a:rPr lang="en-US" b="1" dirty="0" err="1" smtClean="0"/>
              <a:t>শব্দশ্রেণি</a:t>
            </a:r>
            <a:endParaRPr lang="en-US" b="1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b="1" u="sng" dirty="0" err="1" smtClean="0"/>
              <a:t>আজকের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পাঠ</a:t>
            </a:r>
            <a:endParaRPr lang="en-US" b="1" u="sng" dirty="0" smtClean="0"/>
          </a:p>
          <a:p>
            <a:pPr>
              <a:buNone/>
            </a:pP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hvRKÑ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00CC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chemeClr val="bg1"/>
                </a:solidFill>
              </a:rPr>
              <a:t>শিখনফল</a:t>
            </a:r>
            <a:r>
              <a:rPr lang="en-US" sz="6000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যোজকের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যোজক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hvRKÑ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 </a:t>
            </a:r>
          </a:p>
          <a:p>
            <a:pPr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: †h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evK¨w¯’Z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ms‡hvRb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we‡qvRb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ms‡KvPb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NUvq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hve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: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: 1|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 2| ˆ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eKwíK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3| 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we‡ivag~jK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4|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KviYevPK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5| 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¶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I,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myL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ytL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GKm‡½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ˆ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eKwíK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A_P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&amp;ª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vq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bv-nq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nu‡U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hv‡eb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we‡ivag~jK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‘,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evmvq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Mjvg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Zvgvq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cjvg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KviYevPK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AZGe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vl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K‡i‡Qv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m‡nZz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kvw¯Í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  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5|  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mv‡c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¶ †</a:t>
            </a:r>
            <a:r>
              <a:rPr lang="en-US" sz="10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hvRK</a:t>
            </a:r>
            <a:r>
              <a:rPr lang="en-US" sz="10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....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Z_v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....ZZ,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...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....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hiƒc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....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miƒc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Kg© †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Zgb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hZ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ZZ </a:t>
            </a: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 	</a:t>
            </a:r>
            <a:endParaRPr lang="en-US" sz="10400" dirty="0" smtClean="0">
              <a:latin typeface="SutonnyMJ" pitchFamily="2" charset="0"/>
              <a:cs typeface="SutonnyMJ" pitchFamily="2" charset="0"/>
            </a:endParaRPr>
          </a:p>
          <a:p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b="1" dirty="0" err="1" smtClean="0"/>
              <a:t>যোজকের</a:t>
            </a:r>
            <a:r>
              <a:rPr lang="en-US" sz="4000" b="1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যোজকের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ধ</a:t>
            </a: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ন্য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বা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দ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633"/>
            <a:ext cx="9144000" cy="9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		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c~e©cvV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hvRKÑ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 </a:t>
            </a:r>
            <a:endParaRPr lang="en-US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err="1" smtClean="0"/>
              <a:t>ব্যাকরণিক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শব্দশ্রেণি</a:t>
            </a:r>
            <a:endParaRPr lang="en-US" sz="4000" b="1" dirty="0" smtClean="0"/>
          </a:p>
          <a:p>
            <a:pPr algn="ctr">
              <a:buNone/>
            </a:pPr>
            <a:endParaRPr lang="en-US" sz="4000" b="1" u="sng" dirty="0" smtClean="0"/>
          </a:p>
          <a:p>
            <a:pPr algn="ctr">
              <a:buNone/>
            </a:pPr>
            <a:r>
              <a:rPr lang="en-US" sz="4000" b="1" u="sng" dirty="0" err="1" smtClean="0"/>
              <a:t>আজকের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পাঠ</a:t>
            </a:r>
            <a:endParaRPr lang="en-US" b="1" u="sng" dirty="0" smtClean="0"/>
          </a:p>
          <a:p>
            <a:pPr>
              <a:buNone/>
            </a:pP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Av‡jvPiv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অনুসর্গের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r>
              <a:rPr lang="en-US" sz="4000" dirty="0" smtClean="0"/>
              <a:t>,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অনুসর্গ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000" dirty="0" err="1" smtClean="0"/>
              <a:t>ব্যাকরণিক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শব্দশ্রেণির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সংজ্ঞা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ও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পদ</a:t>
            </a:r>
            <a:r>
              <a:rPr lang="en-US" sz="4000" dirty="0" smtClean="0"/>
              <a:t>  </a:t>
            </a:r>
            <a:r>
              <a:rPr lang="en-US" sz="4400" dirty="0" err="1" smtClean="0"/>
              <a:t>নি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Av‡jvPiv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 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mnvqK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†h¸‡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vaxb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c`iƒ‡c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wefw³i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†m¸‡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wZj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†_‡K 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 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: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MVbÑ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©‡K 2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	1|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|	2|wµqvRvZ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AvMZ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jv‡K‡K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bvgRvZ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bvgRvZ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3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K| ms¯‹…Z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RvZxh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A‡c¶v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Awfgy‡L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KZ…©K,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A‡c¶v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5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L|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weewZ©Z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(Z™¢e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©) :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cv‡b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fZi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‡_,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hve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hve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M|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dviwm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dviwm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: `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iyb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ebvg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‡`, eve`,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ebvg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Ljv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Pj‡Q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iyb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Ljv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cÐ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 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	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wµqvRvZ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: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wµqvRvZ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†_‡K,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`|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mKvj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n‡”Q|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jLvcov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 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©‡K 2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: 1| wefw³nxb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 2| wefw³hy³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  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	1| wefw³nxb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 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A‡c¶v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Aewa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KZ©„K,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bvMv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webv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wefw³hy³ </a:t>
            </a:r>
            <a:r>
              <a:rPr lang="en-US" sz="11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: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Abym†M©i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AwaKvskB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© ÔÑGÕ wefw³hy³|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bx‡P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cQ‡b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m‡½,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‡_,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, m¤§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y‡L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`| 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	 </a:t>
            </a:r>
            <a:r>
              <a:rPr lang="en-US" sz="4000" b="1" dirty="0" err="1" smtClean="0"/>
              <a:t>অনুসর্গ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	ও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b="1" dirty="0" smtClean="0"/>
              <a:t> 	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অনুসর্গের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0" y="0"/>
            <a:ext cx="8839200" cy="6858000"/>
          </a:xfrm>
          <a:prstGeom prst="blockArc">
            <a:avLst>
              <a:gd name="adj1" fmla="val 20771"/>
              <a:gd name="adj2" fmla="val 0"/>
              <a:gd name="adj3" fmla="val 25000"/>
            </a:avLst>
          </a:prstGeom>
          <a:solidFill>
            <a:srgbClr val="CC00CC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</a:rPr>
              <a:t>ধন্যবাদ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633"/>
            <a:ext cx="9144000" cy="9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			</a:t>
            </a: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c~e©cvV</a:t>
            </a:r>
            <a:r>
              <a:rPr lang="en-US" sz="49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3100" dirty="0" smtClean="0">
                <a:solidFill>
                  <a:srgbClr val="FFFF00"/>
                </a:solidFill>
              </a:rPr>
              <a:t/>
            </a:r>
            <a:br>
              <a:rPr lang="en-US" sz="3100" dirty="0" smtClean="0">
                <a:solidFill>
                  <a:srgbClr val="FFFF00"/>
                </a:solidFill>
              </a:rPr>
            </a:b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AbymM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Av‡jvPiv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9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/>
          </a:solidFill>
          <a:ln w="76200">
            <a:solidFill>
              <a:srgbClr val="CC00CC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200" b="1" dirty="0" err="1" smtClean="0"/>
              <a:t>ব্যাকরণিক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শব্দশ্রেণি</a:t>
            </a:r>
            <a:endParaRPr lang="en-US" sz="4200" b="1" dirty="0" smtClean="0"/>
          </a:p>
          <a:p>
            <a:pPr algn="ctr">
              <a:buNone/>
            </a:pPr>
            <a:endParaRPr lang="en-US" sz="4200" b="1" u="sng" dirty="0" smtClean="0"/>
          </a:p>
          <a:p>
            <a:pPr algn="ctr">
              <a:buNone/>
            </a:pPr>
            <a:r>
              <a:rPr lang="en-US" sz="4200" b="1" u="sng" dirty="0" err="1" smtClean="0"/>
              <a:t>আজকের</a:t>
            </a:r>
            <a:r>
              <a:rPr lang="en-US" sz="4200" b="1" u="sng" dirty="0" smtClean="0"/>
              <a:t> </a:t>
            </a:r>
            <a:r>
              <a:rPr lang="en-US" sz="4200" b="1" u="sng" dirty="0" err="1" smtClean="0"/>
              <a:t>পাঠ</a:t>
            </a:r>
            <a:endParaRPr lang="en-US" b="1" u="sng" dirty="0" smtClean="0"/>
          </a:p>
          <a:p>
            <a:pPr>
              <a:buNone/>
            </a:pP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 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24384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আবেগ-শব্দের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সংজ্ঞা,শ্রেণিবিভাগ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আবেগ-শব্দ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 </a:t>
            </a:r>
            <a:endParaRPr lang="en-US" sz="3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Av:!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8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1. we¯§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qm~PK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Au¨v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ejQ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2.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cÖksmvevPK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evt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PgrKvi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3. weiw³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m~PK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wQt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!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4.fq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hš¿YvevPK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Avt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`!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5.KiyYvevPK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Avnv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!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cvqbv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6.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wm×všÍm~PK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!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7. m‡¤^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vabm~PK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†n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eÜ,z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8.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AvjsKvwiK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	`~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cvMj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!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eK‡Z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	 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we¯§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qm~PK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¯§Z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Avðh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nIqvi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we¯§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qm~PK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A¨uv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ejQ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?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cÖksmvevPK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cÖksmv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Zvwi‡di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cÖksmvevPK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Ñkã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PgrKvi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Gu‡KQ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!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weiw³m~PK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weiw³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AeÁv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N„Yv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weiw³m~PK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wQt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!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fq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hš¿YvevPK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AvZ¼,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hš¿Yv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KvZiZv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hš¿YvevPK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Avt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wec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`!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KiyYvevPK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KiyYv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mnvbyf~wZ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KiyYvevPK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Avnv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!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jvKwU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wm×všÍm~PK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m¤§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mg_©b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wm×všÍm~PK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Dyuû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 m‡¤^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m~PK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m‡¤^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vab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Avnevb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m‡¤^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vabm~PK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†n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eÜz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P‡jv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!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AvjsKvwiK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Av‡eMÑkã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A‡_©i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NwU‡q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KvgjZv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gvayh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 ˆ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mskq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Aby‡iva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wgbwZ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AjsKvi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AvjsKvwiK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Av‡eMÑ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Ime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সংজ্ঞা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ব্যাকরণিক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শব্দশ্রেণির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সংক্ষিপ্ত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	 </a:t>
            </a:r>
            <a:r>
              <a:rPr lang="en-US" sz="4000" dirty="0" err="1" smtClean="0"/>
              <a:t>আবেগ-শব্দ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	ও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b="1" dirty="0" smtClean="0"/>
              <a:t> 	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উদাহরণসহ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আবেগ-শব্দের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শ্রেণিবিভাগ</a:t>
            </a:r>
            <a:r>
              <a:rPr lang="en-US" sz="4000" dirty="0" smtClean="0"/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আনবে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0" y="0"/>
            <a:ext cx="9144000" cy="6858000"/>
          </a:xfrm>
          <a:prstGeom prst="blockArc">
            <a:avLst>
              <a:gd name="adj1" fmla="val 49336"/>
              <a:gd name="adj2" fmla="val 0"/>
              <a:gd name="adj3" fmla="val 25000"/>
            </a:avLst>
          </a:prstGeom>
          <a:solidFill>
            <a:srgbClr val="FF00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</a:rPr>
              <a:t>ধন্যবাদ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6633"/>
            <a:ext cx="9144000" cy="96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c~e©cvV</a:t>
            </a:r>
            <a:r>
              <a:rPr lang="en-US" sz="49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D`vniYmn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err="1" smtClean="0"/>
              <a:t>ব্যাকরণিক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শব্দশ্রেণি</a:t>
            </a:r>
            <a:endParaRPr lang="en-US" sz="3600" b="1" dirty="0" smtClean="0"/>
          </a:p>
          <a:p>
            <a:pPr algn="ctr">
              <a:buNone/>
            </a:pPr>
            <a:endParaRPr lang="en-US" sz="3600" b="1" u="sng" dirty="0" smtClean="0"/>
          </a:p>
          <a:p>
            <a:pPr algn="ctr">
              <a:buNone/>
            </a:pPr>
            <a:r>
              <a:rPr lang="en-US" sz="3600" b="1" u="sng" dirty="0" err="1" smtClean="0"/>
              <a:t>আজকের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পাঠ</a:t>
            </a: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পদ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নি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‡`©k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2133600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</a:rPr>
              <a:t>- ১০/১০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:</a:t>
            </a:r>
          </a:p>
          <a:p>
            <a:pPr>
              <a:buNone/>
            </a:pPr>
            <a:r>
              <a:rPr lang="en-US" sz="4800" dirty="0" smtClean="0"/>
              <a:t> 	</a:t>
            </a:r>
            <a:r>
              <a:rPr lang="en-US" sz="4000" dirty="0" err="1" smtClean="0"/>
              <a:t>ব্যাকরণিক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শব্দশ্রেণির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wb†Pi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‡”Q` †_‡K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†M‡Q|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kyiæ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mwjg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VKv‡bvi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e„_v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KiwQj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e‡Lqvwj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nvjKv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g„`y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nvIqvq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Aw¯’i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mv`v,¸wo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wo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e‡Lqvwj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nvjKv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g„`y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wb†Pi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‡”Q` †_‡K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wµqvc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ÒGZw`b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mÜ¨vq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weby`v`vi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Zuvnv‡K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Aw¯’i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ZzwjqvwQjvg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weby`v`vi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eY©bvi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msK©xY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ewjqvB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ù‚wj‡½i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R¡vwj‡q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w`qvwQj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eywSqvwQjvg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Avðh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©;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wLjvg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Zvnv‡K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wLjvg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mg¯ÍB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A¯úó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iwnj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wMqv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ZzwjqvwQj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R¡vwjqv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w`qvwQj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eywSqvwQjvg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wLjvg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iwnj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 err="1" smtClean="0"/>
              <a:t>মূল্যায়ন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	 </a:t>
            </a:r>
            <a:r>
              <a:rPr lang="en-US" sz="4000" dirty="0" err="1" smtClean="0"/>
              <a:t>আবেগ-শব্দ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অনুসর্গ</a:t>
            </a:r>
            <a:endParaRPr lang="en-US" sz="4000" b="1" dirty="0" smtClean="0"/>
          </a:p>
          <a:p>
            <a:pPr>
              <a:buNone/>
            </a:pPr>
            <a:r>
              <a:rPr lang="en-US" sz="4000" dirty="0" smtClean="0"/>
              <a:t>	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0" y="0"/>
            <a:ext cx="9144000" cy="6858000"/>
          </a:xfrm>
          <a:prstGeom prst="blockArc">
            <a:avLst>
              <a:gd name="adj1" fmla="val 17546"/>
              <a:gd name="adj2" fmla="val 0"/>
              <a:gd name="adj3" fmla="val 25000"/>
            </a:avLst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ধ</a:t>
            </a: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ন্য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বা</a:t>
            </a:r>
            <a:endParaRPr lang="en-US" sz="13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দ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ধ</a:t>
            </a:r>
            <a:br>
              <a:rPr lang="en-US" sz="9600" dirty="0" smtClean="0"/>
            </a:br>
            <a:r>
              <a:rPr lang="en-US" sz="9600" dirty="0" err="1" smtClean="0"/>
              <a:t>ন্য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err="1" smtClean="0"/>
              <a:t>বা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দ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2"/>
                </a:solidFill>
              </a:rPr>
              <a:t>স্বাগতম</a:t>
            </a:r>
            <a:endParaRPr lang="en-US" sz="7200" b="1" dirty="0">
              <a:solidFill>
                <a:schemeClr val="bg2"/>
              </a:solidFill>
            </a:endParaRPr>
          </a:p>
        </p:txBody>
      </p:sp>
      <p:pic>
        <p:nvPicPr>
          <p:cNvPr id="5" name="img_shutterstock_ads_4" descr="http://thumb7.shutterstock.com/photos/display_pic_with_logo/219958/1337643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otus computer\Desktop\20161118_20243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3224"/>
            <a:ext cx="9144000" cy="10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624</TotalTime>
  <Words>3365</Words>
  <Application>Microsoft Office PowerPoint</Application>
  <PresentationFormat>On-screen Show (4:3)</PresentationFormat>
  <Paragraphs>425</Paragraphs>
  <Slides>79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পূe©cvV hvPvB: বাক্যশুদ্ধি</vt:lpstr>
      <vt:lpstr> আজকের পাঠ: ব্যাকরণিক শব্দশ্রেণি। পাঠ-১০/১ </vt:lpstr>
      <vt:lpstr> cÖkœ: e¨vKwiYK kã‡kÖwY ej‡Z Kx †evS? e¨vKiwYK kã‡kªwYi mswÿß cwiwPwZ D`vniYmn Av‡jvPbv Ki| </vt:lpstr>
      <vt:lpstr>Slide 5</vt:lpstr>
      <vt:lpstr>মূল্যায়ন</vt:lpstr>
      <vt:lpstr>বাড়ির কাজ:</vt:lpstr>
      <vt:lpstr>  ধ ন্য বা দ  </vt:lpstr>
      <vt:lpstr>স্বাগতম</vt:lpstr>
      <vt:lpstr> ব্যাকরণিক শব্দশ্রেণি </vt:lpstr>
      <vt:lpstr>Slide 11</vt:lpstr>
      <vt:lpstr>Slide 12</vt:lpstr>
      <vt:lpstr>Slide 13</vt:lpstr>
      <vt:lpstr>মূল্যায়ন</vt:lpstr>
      <vt:lpstr>বাড়ির কাজ:</vt:lpstr>
      <vt:lpstr>Slide 16</vt:lpstr>
      <vt:lpstr>স্বাগতম</vt:lpstr>
      <vt:lpstr> c~e©cvV hvPvB: we‡kl¨ kã Kv‡K e‡j? we‡kl¨i †kÖwYwefvM D`vniYmn Av‡jvPbv কর।  </vt:lpstr>
      <vt:lpstr>Slide 19</vt:lpstr>
      <vt:lpstr>cÖkœ: we‡klY Kv‡K e‡j? we‡kl‡Yi †kÖwYwefvM D`vniYmn Av‡jvPbv Ki| </vt:lpstr>
      <vt:lpstr>Slide 21</vt:lpstr>
      <vt:lpstr>Slide 22</vt:lpstr>
      <vt:lpstr>মূল্যায়ন</vt:lpstr>
      <vt:lpstr>বাড়ির কাজ:</vt:lpstr>
      <vt:lpstr>Slide 25</vt:lpstr>
      <vt:lpstr>স্বাগতম</vt:lpstr>
      <vt:lpstr>   পূe©cvV hvPvB:  we‡klY Kv‡K e‡j? we‡kl‡Yi †kÖwYwefvM D`vniYmn Av‡jvPbv Ki| </vt:lpstr>
      <vt:lpstr>Slide 28</vt:lpstr>
      <vt:lpstr>    cÖkœ: me©bvg Kv‡K e‡j? me©bv‡gi †kÖwYwefvM D`vniYmn Av‡jvPbv Ki|      </vt:lpstr>
      <vt:lpstr>Slide 30</vt:lpstr>
      <vt:lpstr>Slide 31</vt:lpstr>
      <vt:lpstr>মূল্যায়ন</vt:lpstr>
      <vt:lpstr>বাড়ির কাজ:</vt:lpstr>
      <vt:lpstr>Slide 34</vt:lpstr>
      <vt:lpstr>স্বাগতম</vt:lpstr>
      <vt:lpstr> পূe©cvV hvPvB:  me©bvg Kv‡K e‡j? me©bv‡gi †kÖwYwefvM D`vniYmn Av‡jvPbv Ki| </vt:lpstr>
      <vt:lpstr>Slide 37</vt:lpstr>
      <vt:lpstr>Slide 38</vt:lpstr>
      <vt:lpstr>Slide 39</vt:lpstr>
      <vt:lpstr>Slide 40</vt:lpstr>
      <vt:lpstr>মূল্যায়ন</vt:lpstr>
      <vt:lpstr>বাড়ির কাজ:</vt:lpstr>
      <vt:lpstr>Slide 43</vt:lpstr>
      <vt:lpstr>স্বাগতম</vt:lpstr>
      <vt:lpstr>               c~e©cvV hvPvB wµqv kã Kv‡K e‡j? D`vniYmn wµqvi †kÖwYwefvM Av‡jvPbv Ki|  ব্যাকরণিক শব্দশ্রেণি  আজকের পাঠ  ক্রিয়া বিশেষণ কাকে বলে? উদাহরণসহ আলোচনা কর।       </vt:lpstr>
      <vt:lpstr>Slide 46</vt:lpstr>
      <vt:lpstr>Slide 47</vt:lpstr>
      <vt:lpstr>মূল্যায়ন</vt:lpstr>
      <vt:lpstr>বাড়ির কাজ:</vt:lpstr>
      <vt:lpstr>Slide 50</vt:lpstr>
      <vt:lpstr>   c~e©cvV hvPvB  wµqv we‡klY Kv‡K e‡j? wµqv we‡kl‡Yi †kwYwefvM D`vniYmn Av‡jvPbv Ki|</vt:lpstr>
      <vt:lpstr>Slide 52</vt:lpstr>
      <vt:lpstr>Slide 53</vt:lpstr>
      <vt:lpstr>মূল্যায়ন</vt:lpstr>
      <vt:lpstr>বাড়ির কাজ:</vt:lpstr>
      <vt:lpstr>Slide 56</vt:lpstr>
      <vt:lpstr>স্বাগতম</vt:lpstr>
      <vt:lpstr>   c~e©cvV hvPvB ‡hvRKÑ kã Kv‡K e‡j? D`vniYmn Av‡jvPbv Ki| </vt:lpstr>
      <vt:lpstr>Slide 59</vt:lpstr>
      <vt:lpstr>Slide 60</vt:lpstr>
      <vt:lpstr>Slide 61</vt:lpstr>
      <vt:lpstr>মূল্যায়ন</vt:lpstr>
      <vt:lpstr>বাড়ির কাজ:</vt:lpstr>
      <vt:lpstr>Slide 64</vt:lpstr>
      <vt:lpstr>স্বাগতম</vt:lpstr>
      <vt:lpstr>    c~e©cvV hvPvB AbymM© Kv‡K e‡j? D`vniYmn Av‡jvPiv Ki| </vt:lpstr>
      <vt:lpstr>Slide 67</vt:lpstr>
      <vt:lpstr>Slide 68</vt:lpstr>
      <vt:lpstr>Slide 69</vt:lpstr>
      <vt:lpstr>মূল্যায়ন</vt:lpstr>
      <vt:lpstr>বাড়ির কাজ:</vt:lpstr>
      <vt:lpstr>Slide 72</vt:lpstr>
      <vt:lpstr>স্বাগতম</vt:lpstr>
      <vt:lpstr> c~e©cvV hvPvB  Av‡eM- kã Kv‡K e‡j? D`vniYmn Av‡jvPbv Ki|  </vt:lpstr>
      <vt:lpstr>Slide 75</vt:lpstr>
      <vt:lpstr>wb†Pi Aby‡”Q` †_‡K cuvPwU we‡klY c` wPwýZ Ki:</vt:lpstr>
      <vt:lpstr>মূল্যায়ন</vt:lpstr>
      <vt:lpstr>Slide 78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cÖkœ: e¨vKwiYK kã‡kÖwY ej‡Z Kx †evS? e¨vKiwYK kã‡kwYi mswÿß cwiwPwZ D`vniYmn Av‡jvPbv Ki|</dc:title>
  <dc:creator>Lotus computer</dc:creator>
  <cp:lastModifiedBy>Lotus computer</cp:lastModifiedBy>
  <cp:revision>81</cp:revision>
  <dcterms:created xsi:type="dcterms:W3CDTF">2016-09-25T16:21:19Z</dcterms:created>
  <dcterms:modified xsi:type="dcterms:W3CDTF">2016-12-25T15:02:04Z</dcterms:modified>
</cp:coreProperties>
</file>